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7" r:id="rId11"/>
    <p:sldId id="266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2FABB-B28D-3340-98D3-3F4C39169CF6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4994A-D057-6845-9C4A-9A6C7F0F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96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8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2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64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15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4994A-D057-6845-9C4A-9A6C7F0F6B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0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Naming and writing formulas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Compounds with Polyatomic Ions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4287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662427"/>
              </p:ext>
            </p:extLst>
          </p:nvPr>
        </p:nvGraphicFramePr>
        <p:xfrm>
          <a:off x="2369328" y="3216045"/>
          <a:ext cx="6425798" cy="351140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Sn</a:t>
                      </a:r>
                      <a:r>
                        <a:rPr lang="en-US" sz="2400" b="1" baseline="30000" dirty="0" smtClean="0"/>
                        <a:t>4+</a:t>
                      </a:r>
                      <a:endParaRPr lang="en-US" sz="24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OH</a:t>
                      </a:r>
                      <a:r>
                        <a:rPr lang="en-US" sz="2400" b="1" baseline="30000" dirty="0" smtClean="0"/>
                        <a:t>1-</a:t>
                      </a:r>
                      <a:endParaRPr lang="en-US" sz="2400" b="1" baseline="30000" dirty="0" smtClean="0"/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Tin hydroxide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SnOH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2400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</a:t>
                      </a:r>
                      <a:r>
                        <a:rPr lang="en-US" b="1" baseline="0" dirty="0" smtClean="0"/>
                        <a:t>:</a:t>
                      </a:r>
                    </a:p>
                    <a:p>
                      <a:endParaRPr lang="en-US" b="1" baseline="0" dirty="0" smtClean="0"/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2371605" y="381113"/>
            <a:ext cx="62190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Spot the error…What’s wrong with the information in RED?</a:t>
            </a:r>
            <a:endParaRPr lang="en-US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428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16309"/>
              </p:ext>
            </p:extLst>
          </p:nvPr>
        </p:nvGraphicFramePr>
        <p:xfrm>
          <a:off x="2369328" y="3216045"/>
          <a:ext cx="6425798" cy="351140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Sn</a:t>
                      </a:r>
                      <a:r>
                        <a:rPr lang="en-US" sz="2400" b="1" baseline="30000" dirty="0" smtClean="0"/>
                        <a:t>4+</a:t>
                      </a:r>
                      <a:endParaRPr lang="en-US" sz="24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OH</a:t>
                      </a:r>
                      <a:r>
                        <a:rPr lang="en-US" sz="2400" b="1" baseline="30000" dirty="0" smtClean="0"/>
                        <a:t>1-</a:t>
                      </a:r>
                      <a:endParaRPr lang="en-US" sz="2400" b="1" baseline="30000" dirty="0" smtClean="0"/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Tin (IV) hydroxide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</a:rPr>
                        <a:t>Sn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(OH)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en-US" sz="2400" b="1" baseline="-25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strike="sngStrike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</a:t>
                      </a:r>
                      <a:r>
                        <a:rPr lang="en-US" b="1" baseline="0" dirty="0" smtClean="0"/>
                        <a:t>:</a:t>
                      </a:r>
                    </a:p>
                    <a:p>
                      <a:endParaRPr lang="en-US" b="1" baseline="0" dirty="0" smtClean="0"/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2371605" y="381113"/>
            <a:ext cx="62190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Spot the error…What’s wrong with the information in RED?</a:t>
            </a:r>
            <a:endParaRPr lang="en-US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2644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694681"/>
              </p:ext>
            </p:extLst>
          </p:nvPr>
        </p:nvGraphicFramePr>
        <p:xfrm>
          <a:off x="2369328" y="3216045"/>
          <a:ext cx="6425798" cy="351140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NH</a:t>
                      </a:r>
                      <a:r>
                        <a:rPr lang="en-US" sz="2400" b="1" baseline="30000" dirty="0" smtClean="0">
                          <a:solidFill>
                            <a:srgbClr val="FF0000"/>
                          </a:solidFill>
                        </a:rPr>
                        <a:t>4+</a:t>
                      </a:r>
                      <a:endParaRPr lang="en-US" sz="24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2400" b="1" baseline="30000" dirty="0" smtClean="0">
                          <a:solidFill>
                            <a:srgbClr val="FF0000"/>
                          </a:solidFill>
                        </a:rPr>
                        <a:t>2-</a:t>
                      </a:r>
                      <a:endParaRPr lang="en-US" sz="2400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Ammonium carbonate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(NH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(CO</a:t>
                      </a:r>
                      <a:r>
                        <a:rPr lang="en-US" sz="2400" b="1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2400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</a:t>
                      </a:r>
                      <a:r>
                        <a:rPr lang="en-US" b="1" baseline="0" dirty="0" smtClean="0"/>
                        <a:t>:</a:t>
                      </a:r>
                    </a:p>
                    <a:p>
                      <a:endParaRPr lang="en-US" b="1" baseline="0" dirty="0" smtClean="0"/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2371605" y="381113"/>
            <a:ext cx="62190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Spot the error…What’s wrong with the information in RED?</a:t>
            </a:r>
            <a:endParaRPr lang="en-US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908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150640"/>
              </p:ext>
            </p:extLst>
          </p:nvPr>
        </p:nvGraphicFramePr>
        <p:xfrm>
          <a:off x="2369328" y="3216045"/>
          <a:ext cx="6425798" cy="36037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strike="sngStrike" dirty="0" smtClean="0">
                          <a:solidFill>
                            <a:srgbClr val="FF0000"/>
                          </a:solidFill>
                        </a:rPr>
                        <a:t>NH</a:t>
                      </a:r>
                      <a:r>
                        <a:rPr lang="en-US" sz="2400" b="1" strike="sngStrike" baseline="30000" dirty="0" smtClean="0">
                          <a:solidFill>
                            <a:srgbClr val="FF0000"/>
                          </a:solidFill>
                        </a:rPr>
                        <a:t>4+</a:t>
                      </a:r>
                      <a:r>
                        <a:rPr lang="en-US" sz="2400" b="1" strike="noStrike" baseline="30000" dirty="0" smtClean="0">
                          <a:solidFill>
                            <a:srgbClr val="FF0000"/>
                          </a:solidFill>
                        </a:rPr>
                        <a:t>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NH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</a:rPr>
                        <a:t>1+</a:t>
                      </a:r>
                    </a:p>
                    <a:p>
                      <a:pPr algn="ctr"/>
                      <a:endParaRPr lang="en-US" sz="24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CO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</a:rPr>
                        <a:t>2-</a:t>
                      </a:r>
                      <a:endParaRPr lang="en-US" sz="2400" b="1" baseline="300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Ammonium carbonate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strike="sngStrike" dirty="0" smtClean="0">
                          <a:solidFill>
                            <a:srgbClr val="FF0000"/>
                          </a:solidFill>
                        </a:rPr>
                        <a:t>(NH</a:t>
                      </a:r>
                      <a:r>
                        <a:rPr lang="en-US" sz="1600" b="1" strike="sngStrike" baseline="-25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en-US" sz="1600" b="1" strike="sngStrike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en-US" sz="1600" b="1" strike="sngStrike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600" b="1" strike="sngStrike" dirty="0" smtClean="0">
                          <a:solidFill>
                            <a:srgbClr val="FF0000"/>
                          </a:solidFill>
                        </a:rPr>
                        <a:t>(CO</a:t>
                      </a:r>
                      <a:r>
                        <a:rPr lang="en-US" sz="1600" b="1" strike="sngStrike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600" b="1" strike="sngStrike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en-US" sz="1600" b="1" strike="noStrike" dirty="0" smtClean="0">
                          <a:solidFill>
                            <a:srgbClr val="FF0000"/>
                          </a:solidFill>
                        </a:rPr>
                        <a:t>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(NH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CO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  <a:p>
                      <a:pPr algn="ctr"/>
                      <a:endParaRPr lang="en-US" sz="2400" b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</a:t>
                      </a:r>
                      <a:r>
                        <a:rPr lang="en-US" b="1" dirty="0" smtClean="0"/>
                        <a:t>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14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</a:t>
                      </a:r>
                      <a:r>
                        <a:rPr lang="en-US" b="1" baseline="0" dirty="0" smtClean="0"/>
                        <a:t>:</a:t>
                      </a:r>
                    </a:p>
                    <a:p>
                      <a:endParaRPr lang="en-US" b="1" baseline="0" dirty="0" smtClean="0"/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2371605" y="381113"/>
            <a:ext cx="62190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Spot the error…What’s wrong with the information in RED?</a:t>
            </a:r>
            <a:endParaRPr lang="en-US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3699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134548" y="3984249"/>
            <a:ext cx="2234780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/>
              <a:t>Acetate </a:t>
            </a:r>
            <a:r>
              <a:rPr lang="en-US" dirty="0" smtClean="0"/>
              <a:t>     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baseline="30000" dirty="0"/>
              <a:t>1-</a:t>
            </a:r>
          </a:p>
          <a:p>
            <a:pPr marL="45720" indent="0">
              <a:buNone/>
            </a:pPr>
            <a:r>
              <a:rPr lang="en-US" dirty="0" smtClean="0"/>
              <a:t>Carbonate   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baseline="30000" dirty="0" smtClean="0"/>
              <a:t>2-</a:t>
            </a:r>
          </a:p>
          <a:p>
            <a:pPr marL="45720" indent="0">
              <a:buNone/>
            </a:pPr>
            <a:r>
              <a:rPr lang="en-US" dirty="0"/>
              <a:t>Hydroxide </a:t>
            </a:r>
            <a:r>
              <a:rPr lang="en-US" dirty="0" smtClean="0"/>
              <a:t> OH </a:t>
            </a:r>
            <a:r>
              <a:rPr lang="en-US" baseline="30000" dirty="0"/>
              <a:t>1-</a:t>
            </a:r>
          </a:p>
          <a:p>
            <a:pPr marL="45720" indent="0">
              <a:buNone/>
            </a:pPr>
            <a:r>
              <a:rPr lang="en-US" dirty="0" smtClean="0"/>
              <a:t>Nitrate        NO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baseline="30000" dirty="0" smtClean="0"/>
              <a:t>1-</a:t>
            </a:r>
          </a:p>
          <a:p>
            <a:pPr marL="45720" indent="0">
              <a:buNone/>
            </a:pPr>
            <a:r>
              <a:rPr lang="en-US" dirty="0" smtClean="0"/>
              <a:t>Phosphate   </a:t>
            </a:r>
            <a:r>
              <a:rPr lang="en-US" dirty="0"/>
              <a:t>PO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baseline="30000" dirty="0"/>
              <a:t>3-</a:t>
            </a:r>
          </a:p>
          <a:p>
            <a:pPr marL="45720" indent="0">
              <a:buNone/>
            </a:pPr>
            <a:r>
              <a:rPr lang="en-US" dirty="0" smtClean="0"/>
              <a:t>Sulfate        SO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baseline="30000" dirty="0" smtClean="0"/>
              <a:t>2-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435005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</a:p>
                    <a:p>
                      <a:endParaRPr lang="en-US" b="1" dirty="0" smtClean="0"/>
                    </a:p>
                    <a:p>
                      <a:r>
                        <a:rPr lang="en-US" sz="2400" b="1" dirty="0" smtClean="0"/>
                        <a:t>Ammonium </a:t>
                      </a:r>
                      <a:r>
                        <a:rPr lang="en-US" sz="2400" b="1" dirty="0" smtClean="0"/>
                        <a:t>Nitrate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  <a:endParaRPr lang="en-US" b="1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996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11950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8831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4448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00245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</a:p>
                    <a:p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FeSO</a:t>
                      </a:r>
                      <a:r>
                        <a:rPr lang="en-US" sz="2400" b="1" baseline="-25000" dirty="0" smtClean="0"/>
                        <a:t>4</a:t>
                      </a:r>
                      <a:endParaRPr lang="en-US" sz="2400" b="1" baseline="-25000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17798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5024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Ca</a:t>
                      </a:r>
                      <a:r>
                        <a:rPr lang="en-US" sz="2400" b="1" baseline="30000" dirty="0" smtClean="0"/>
                        <a:t>2+</a:t>
                      </a:r>
                      <a:endParaRPr lang="en-US" sz="24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C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dirty="0" smtClean="0"/>
                        <a:t>H</a:t>
                      </a:r>
                      <a:r>
                        <a:rPr lang="en-US" sz="2400" b="1" baseline="-25000" dirty="0" smtClean="0"/>
                        <a:t>3</a:t>
                      </a:r>
                      <a:r>
                        <a:rPr lang="en-US" sz="2400" b="1" dirty="0" smtClean="0"/>
                        <a:t>O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baseline="30000" dirty="0" smtClean="0"/>
                        <a:t>1-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  <a:endParaRPr lang="en-US" b="1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7798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285" y="91758"/>
            <a:ext cx="4383171" cy="639762"/>
          </a:xfrm>
        </p:spPr>
        <p:txBody>
          <a:bodyPr/>
          <a:lstStyle/>
          <a:p>
            <a:r>
              <a:rPr lang="en-US" dirty="0" smtClean="0"/>
              <a:t>Math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37732" y="760564"/>
            <a:ext cx="4369725" cy="4640699"/>
          </a:xfrm>
        </p:spPr>
        <p:txBody>
          <a:bodyPr/>
          <a:lstStyle/>
          <a:p>
            <a:r>
              <a:rPr lang="en-US" dirty="0" smtClean="0"/>
              <a:t>Y * Y * Y = Y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Would you write (Y)</a:t>
            </a:r>
            <a:r>
              <a:rPr lang="en-US" baseline="30000" dirty="0" smtClean="0"/>
              <a:t>3 </a:t>
            </a:r>
            <a:r>
              <a:rPr lang="en-US" dirty="0" smtClean="0"/>
              <a:t>?  No, it would be a waste of time.  </a:t>
            </a:r>
          </a:p>
          <a:p>
            <a:r>
              <a:rPr lang="en-US" dirty="0" smtClean="0"/>
              <a:t>(X+Y)*</a:t>
            </a:r>
            <a:r>
              <a:rPr lang="en-US" dirty="0"/>
              <a:t>(X+Y</a:t>
            </a:r>
            <a:r>
              <a:rPr lang="en-US" dirty="0" smtClean="0"/>
              <a:t>)*</a:t>
            </a:r>
            <a:r>
              <a:rPr lang="en-US" dirty="0"/>
              <a:t>(X+Y</a:t>
            </a:r>
            <a:r>
              <a:rPr lang="en-US" dirty="0" smtClean="0"/>
              <a:t>) = </a:t>
            </a:r>
            <a:r>
              <a:rPr lang="en-US" dirty="0"/>
              <a:t>(X+Y</a:t>
            </a:r>
            <a:r>
              <a:rPr lang="en-US" dirty="0" smtClean="0"/>
              <a:t>)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Can you write X+Y</a:t>
            </a:r>
            <a:r>
              <a:rPr lang="en-US" baseline="30000" dirty="0" smtClean="0"/>
              <a:t>3</a:t>
            </a:r>
            <a:r>
              <a:rPr lang="en-US" dirty="0" smtClean="0"/>
              <a:t> instead?  </a:t>
            </a:r>
          </a:p>
          <a:p>
            <a:r>
              <a:rPr lang="en-US" dirty="0" smtClean="0"/>
              <a:t>No, that has a different meaning - you are only cubing the Y and not quantity of X+Y.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507457" y="126735"/>
            <a:ext cx="4533173" cy="639762"/>
          </a:xfrm>
        </p:spPr>
        <p:txBody>
          <a:bodyPr/>
          <a:lstStyle/>
          <a:p>
            <a:r>
              <a:rPr lang="en-US" dirty="0" smtClean="0"/>
              <a:t>Chemistry Class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07457" y="794247"/>
            <a:ext cx="4530896" cy="4607016"/>
          </a:xfrm>
        </p:spPr>
        <p:txBody>
          <a:bodyPr/>
          <a:lstStyle/>
          <a:p>
            <a:r>
              <a:rPr lang="en-US" dirty="0" smtClean="0"/>
              <a:t>We just wrote out the formula for calcium acetate  </a:t>
            </a:r>
            <a:r>
              <a:rPr lang="en-US" dirty="0" err="1" smtClean="0"/>
              <a:t>Ca</a:t>
            </a:r>
            <a:r>
              <a:rPr lang="en-US" dirty="0" smtClean="0"/>
              <a:t>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Why do we need the parentheses?</a:t>
            </a:r>
          </a:p>
          <a:p>
            <a:r>
              <a:rPr lang="en-US" dirty="0" smtClean="0"/>
              <a:t>Can’t we just leave them off? </a:t>
            </a:r>
          </a:p>
          <a:p>
            <a:r>
              <a:rPr lang="en-US" dirty="0" smtClean="0"/>
              <a:t>No. Then we would have CaC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22 </a:t>
            </a:r>
            <a:r>
              <a:rPr lang="en-US" b="1" dirty="0" smtClean="0"/>
              <a:t>BUT </a:t>
            </a:r>
            <a:r>
              <a:rPr lang="en-US" dirty="0" smtClean="0"/>
              <a:t>calcium acetate doesn’t have 22 oxygen atoms!</a:t>
            </a:r>
          </a:p>
          <a:p>
            <a:r>
              <a:rPr lang="en-US" dirty="0" smtClean="0"/>
              <a:t>Can’t we just double the acetate subscripts? CaC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en-US" dirty="0" smtClean="0"/>
              <a:t>?</a:t>
            </a:r>
          </a:p>
          <a:p>
            <a:r>
              <a:rPr lang="en-US" dirty="0" smtClean="0"/>
              <a:t>No.  Writing it like this destroys the structural cues hidden in the formula.</a:t>
            </a:r>
          </a:p>
          <a:p>
            <a:r>
              <a:rPr lang="en-US" dirty="0" smtClean="0"/>
              <a:t>Analogy of two people hiding in a closet…</a:t>
            </a:r>
            <a:endParaRPr lang="en-US" dirty="0"/>
          </a:p>
          <a:p>
            <a:endParaRPr lang="en-US" dirty="0" smtClean="0"/>
          </a:p>
          <a:p>
            <a:endParaRPr lang="en-US" baseline="-25000" dirty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64746" y="5515168"/>
            <a:ext cx="7649916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When to use parentheses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312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379" y="5962511"/>
            <a:ext cx="8247393" cy="8593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Summing up:  Use () when?</a:t>
            </a:r>
            <a:endParaRPr lang="en-US" dirty="0">
              <a:effectLst/>
            </a:endParaRPr>
          </a:p>
        </p:txBody>
      </p:sp>
      <p:sp>
        <p:nvSpPr>
          <p:cNvPr id="5" name="Process 4"/>
          <p:cNvSpPr/>
          <p:nvPr/>
        </p:nvSpPr>
        <p:spPr>
          <a:xfrm>
            <a:off x="946729" y="258200"/>
            <a:ext cx="3056140" cy="62805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Does the compound have any polyatomic ions?</a:t>
            </a:r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946729" y="2218000"/>
            <a:ext cx="3056140" cy="114557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When writing the compound, do you need more than one polyatomic ion?</a:t>
            </a:r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5315742" y="2565795"/>
            <a:ext cx="3056140" cy="628054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formula does NOT need any parentheses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946729" y="4387251"/>
            <a:ext cx="3056140" cy="1145578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you need to double, triple, etc.  a single polyatomic </a:t>
            </a:r>
            <a:r>
              <a:rPr lang="en-US" dirty="0" err="1" smtClean="0"/>
              <a:t>cation</a:t>
            </a:r>
            <a:r>
              <a:rPr lang="en-US" dirty="0" smtClean="0"/>
              <a:t> or anion?</a:t>
            </a:r>
            <a:endParaRPr lang="en-US" dirty="0"/>
          </a:p>
        </p:txBody>
      </p:sp>
      <p:sp>
        <p:nvSpPr>
          <p:cNvPr id="10" name="Process 9"/>
          <p:cNvSpPr/>
          <p:nvPr/>
        </p:nvSpPr>
        <p:spPr>
          <a:xfrm>
            <a:off x="5315742" y="4492388"/>
            <a:ext cx="3056140" cy="1145578"/>
          </a:xfrm>
          <a:prstGeom prst="flowChartProcess">
            <a:avLst/>
          </a:prstGeom>
          <a:ln w="1270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Surround the polyatomic ion(s) with parentheses and add the subscript outside the ( )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002869" y="558270"/>
            <a:ext cx="2723431" cy="2007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56097" y="1266315"/>
            <a:ext cx="53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15" name="Straight Arrow Connector 14"/>
          <p:cNvCxnSpPr>
            <a:endCxn id="7" idx="0"/>
          </p:cNvCxnSpPr>
          <p:nvPr/>
        </p:nvCxnSpPr>
        <p:spPr>
          <a:xfrm>
            <a:off x="2456076" y="886254"/>
            <a:ext cx="18723" cy="13317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02869" y="2903005"/>
            <a:ext cx="1312873" cy="13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456076" y="3363578"/>
            <a:ext cx="0" cy="10236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002869" y="3193849"/>
            <a:ext cx="2276872" cy="11934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002869" y="5024431"/>
            <a:ext cx="13128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64189" y="2500886"/>
            <a:ext cx="53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464189" y="3574432"/>
            <a:ext cx="53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874134" y="1450981"/>
            <a:ext cx="63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814121" y="3628613"/>
            <a:ext cx="63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361510" y="5024431"/>
            <a:ext cx="63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48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03724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Sodium Phosphate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  <a:endParaRPr lang="en-US" b="1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7798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322619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Fe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dirty="0" smtClean="0"/>
                        <a:t>(CO</a:t>
                      </a:r>
                      <a:r>
                        <a:rPr lang="en-US" sz="2400" b="1" baseline="-25000" dirty="0" smtClean="0"/>
                        <a:t>3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en-US" sz="2400" b="1" baseline="-25000" dirty="0" smtClean="0"/>
                        <a:t>3</a:t>
                      </a:r>
                      <a:endParaRPr lang="en-US" sz="2400" b="1" baseline="-25000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7798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25" y="91758"/>
            <a:ext cx="2039243" cy="639762"/>
          </a:xfrm>
        </p:spPr>
        <p:txBody>
          <a:bodyPr/>
          <a:lstStyle/>
          <a:p>
            <a:r>
              <a:rPr lang="en-US" dirty="0" err="1" smtClean="0"/>
              <a:t>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136825" y="3316737"/>
            <a:ext cx="2234780" cy="639762"/>
          </a:xfrm>
        </p:spPr>
        <p:txBody>
          <a:bodyPr/>
          <a:lstStyle/>
          <a:p>
            <a:r>
              <a:rPr lang="en-US" dirty="0" smtClean="0"/>
              <a:t>Polyatomic Anions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08496"/>
              </p:ext>
            </p:extLst>
          </p:nvPr>
        </p:nvGraphicFramePr>
        <p:xfrm>
          <a:off x="2369328" y="284116"/>
          <a:ext cx="6425798" cy="64392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12899"/>
                <a:gridCol w="3212899"/>
              </a:tblGrid>
              <a:tr h="1170468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Cation</a:t>
                      </a:r>
                      <a:r>
                        <a:rPr lang="en-US" b="1" dirty="0" smtClean="0"/>
                        <a:t>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NH</a:t>
                      </a:r>
                      <a:r>
                        <a:rPr lang="en-US" sz="2400" b="1" baseline="-25000" dirty="0" smtClean="0"/>
                        <a:t>4</a:t>
                      </a:r>
                      <a:r>
                        <a:rPr lang="en-US" sz="2400" b="1" baseline="30000" dirty="0" smtClean="0"/>
                        <a:t>1+</a:t>
                      </a:r>
                      <a:endParaRPr lang="en-US" sz="2400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Anion involved:</a:t>
                      </a:r>
                    </a:p>
                    <a:p>
                      <a:endParaRPr lang="en-US" b="1" dirty="0" smtClean="0"/>
                    </a:p>
                    <a:p>
                      <a:pPr algn="ctr"/>
                      <a:r>
                        <a:rPr lang="en-US" sz="2400" b="1" dirty="0" smtClean="0"/>
                        <a:t>SO</a:t>
                      </a:r>
                      <a:r>
                        <a:rPr lang="en-US" sz="2400" b="1" baseline="-25000" dirty="0" smtClean="0"/>
                        <a:t>4</a:t>
                      </a:r>
                      <a:r>
                        <a:rPr lang="en-US" sz="2400" b="1" baseline="30000" dirty="0" smtClean="0"/>
                        <a:t>2-</a:t>
                      </a:r>
                    </a:p>
                  </a:txBody>
                  <a:tcPr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 of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Formula of compound:</a:t>
                      </a:r>
                      <a:endParaRPr lang="en-US" b="1" dirty="0"/>
                    </a:p>
                  </a:txBody>
                  <a:tcPr/>
                </a:tc>
              </a:tr>
              <a:tr h="292789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Particle</a:t>
                      </a:r>
                      <a:r>
                        <a:rPr lang="en-US" b="1" baseline="0" dirty="0" smtClean="0"/>
                        <a:t> diagram: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 anchor="ctr"/>
                </a:tc>
              </a:tr>
              <a:tr h="117046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# of atoms in compound: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#</a:t>
                      </a:r>
                      <a:r>
                        <a:rPr lang="en-US" b="1" baseline="0" dirty="0" smtClean="0"/>
                        <a:t> of ions in compound: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34548" y="3984249"/>
            <a:ext cx="223478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en-US" smtClean="0"/>
              <a:t>Acetate       C</a:t>
            </a:r>
            <a:r>
              <a:rPr lang="en-US" baseline="-25000" smtClean="0"/>
              <a:t>2</a:t>
            </a:r>
            <a:r>
              <a:rPr lang="en-US" smtClean="0"/>
              <a:t>H</a:t>
            </a:r>
            <a:r>
              <a:rPr lang="en-US" baseline="-25000" smtClean="0"/>
              <a:t>3</a:t>
            </a:r>
            <a:r>
              <a:rPr lang="en-US" smtClean="0"/>
              <a:t>O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Carbonate   CO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Hydroxide  OH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Nitrate        NO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baseline="30000" smtClean="0"/>
              <a:t>1-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Phosphate   PO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3-</a:t>
            </a:r>
          </a:p>
          <a:p>
            <a:pPr marL="45720" indent="0">
              <a:buFont typeface="Georgia" pitchFamily="18" charset="0"/>
              <a:buNone/>
            </a:pPr>
            <a:r>
              <a:rPr lang="en-US" smtClean="0"/>
              <a:t>Sulfate        SO</a:t>
            </a:r>
            <a:r>
              <a:rPr lang="en-US" baseline="-25000" smtClean="0"/>
              <a:t>4</a:t>
            </a:r>
            <a:r>
              <a:rPr lang="en-US" smtClean="0"/>
              <a:t> </a:t>
            </a:r>
            <a:r>
              <a:rPr lang="en-US" baseline="30000" smtClean="0"/>
              <a:t>2-</a:t>
            </a:r>
            <a:endParaRPr lang="en-US" baseline="30000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150272" y="760565"/>
            <a:ext cx="2039243" cy="274320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Ammonium 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Calcium        Ca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(II)        Fe</a:t>
            </a:r>
            <a:r>
              <a:rPr lang="en-US" baseline="30000" dirty="0" smtClean="0"/>
              <a:t>2+</a:t>
            </a:r>
          </a:p>
          <a:p>
            <a:pPr marL="45720" indent="0">
              <a:buNone/>
            </a:pPr>
            <a:r>
              <a:rPr lang="en-US" dirty="0" smtClean="0"/>
              <a:t>Iron (III)       Fe</a:t>
            </a:r>
            <a:r>
              <a:rPr lang="en-US" baseline="30000" dirty="0" smtClean="0"/>
              <a:t>3+</a:t>
            </a:r>
          </a:p>
          <a:p>
            <a:pPr marL="45720" indent="0">
              <a:buNone/>
            </a:pPr>
            <a:r>
              <a:rPr lang="en-US" dirty="0" smtClean="0"/>
              <a:t>Sodium         Na</a:t>
            </a:r>
            <a:r>
              <a:rPr lang="en-US" baseline="30000" dirty="0" smtClean="0"/>
              <a:t>1+</a:t>
            </a:r>
          </a:p>
          <a:p>
            <a:pPr marL="45720" indent="0">
              <a:buNone/>
            </a:pPr>
            <a:r>
              <a:rPr lang="en-US" dirty="0" smtClean="0"/>
              <a:t>Tin (IV)        Sn</a:t>
            </a:r>
            <a:r>
              <a:rPr lang="en-US" baseline="30000" dirty="0" smtClean="0"/>
              <a:t>4+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7798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143</TotalTime>
  <Words>1199</Words>
  <Application>Microsoft Macintosh PowerPoint</Application>
  <PresentationFormat>On-screen Show (4:3)</PresentationFormat>
  <Paragraphs>309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Slipstream</vt:lpstr>
      <vt:lpstr>Compounds with Polyatomic Ions</vt:lpstr>
      <vt:lpstr>PowerPoint Presentation</vt:lpstr>
      <vt:lpstr>PowerPoint Presentation</vt:lpstr>
      <vt:lpstr>PowerPoint Presentation</vt:lpstr>
      <vt:lpstr>When to use parentheses</vt:lpstr>
      <vt:lpstr>Summing up:  Use () when?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Compounds with Polyatomic Ions</dc:title>
  <dc:creator>CHRISTOPHER, STERMAN</dc:creator>
  <cp:lastModifiedBy>CHRISTOPHER, STERMAN</cp:lastModifiedBy>
  <cp:revision>12</cp:revision>
  <cp:lastPrinted>2012-02-28T19:00:46Z</cp:lastPrinted>
  <dcterms:created xsi:type="dcterms:W3CDTF">2012-02-28T02:55:23Z</dcterms:created>
  <dcterms:modified xsi:type="dcterms:W3CDTF">2012-02-28T19:20:16Z</dcterms:modified>
</cp:coreProperties>
</file>